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65" r:id="rId3"/>
    <p:sldId id="266" r:id="rId4"/>
    <p:sldId id="282" r:id="rId5"/>
    <p:sldId id="267" r:id="rId6"/>
    <p:sldId id="279" r:id="rId7"/>
    <p:sldId id="280" r:id="rId8"/>
    <p:sldId id="281" r:id="rId9"/>
    <p:sldId id="268" r:id="rId10"/>
    <p:sldId id="276" r:id="rId11"/>
    <p:sldId id="277" r:id="rId12"/>
    <p:sldId id="278" r:id="rId13"/>
  </p:sldIdLst>
  <p:sldSz cx="9144000" cy="6858000" type="screen4x3"/>
  <p:notesSz cx="7010400" cy="9236075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3EF337-2F72-4700-A8BF-F99C6F0602F3}">
  <a:tblStyle styleId="{743EF337-2F72-4700-A8BF-F99C6F0602F3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FA33F18-3643-4FA0-9834-839905E5F238}" styleName="Table_1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661" autoAdjust="0"/>
  </p:normalViewPr>
  <p:slideViewPr>
    <p:cSldViewPr snapToGrid="0">
      <p:cViewPr varScale="1">
        <p:scale>
          <a:sx n="68" d="100"/>
          <a:sy n="68" d="100"/>
        </p:scale>
        <p:origin x="20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7839" cy="463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970939" y="0"/>
            <a:ext cx="3037839" cy="463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1" y="8772669"/>
            <a:ext cx="3037839" cy="4634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970939" y="8772669"/>
            <a:ext cx="3037839" cy="4634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859659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970939" y="8772669"/>
            <a:ext cx="3037839" cy="4634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1" y="8772669"/>
            <a:ext cx="3037839" cy="4634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1380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30767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51131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91208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70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39887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lang="en-US" b="1" dirty="0"/>
          </a:p>
        </p:txBody>
      </p:sp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23243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lang="en-US" b="1" dirty="0"/>
          </a:p>
        </p:txBody>
      </p:sp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23243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07286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07286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07286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07286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701041" y="4444867"/>
            <a:ext cx="5608319" cy="3636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24747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 sz="4000" b="1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469522" y="6343894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&lt;#&gt;	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ourceservices.com/" TargetMode="External"/><Relationship Id="rId4" Type="http://schemas.openxmlformats.org/officeDocument/2006/relationships/hyperlink" Target="mailto:rgreenwald@insourceservices.co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67780" y="5699728"/>
            <a:ext cx="2747772" cy="43475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/>
          <p:nvPr/>
        </p:nvSpPr>
        <p:spPr>
          <a:xfrm>
            <a:off x="0" y="852875"/>
            <a:ext cx="9144000" cy="742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3575110" y="4867206"/>
            <a:ext cx="2143432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January 2016</a:t>
            </a:r>
            <a:endParaRPr lang="en-US" sz="2800" b="0" i="0" u="none" strike="noStrike" cap="none" baseline="0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0" y="2203712"/>
            <a:ext cx="9144000" cy="1077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LastPass</a:t>
            </a:r>
            <a:r>
              <a:rPr lang="en-US" sz="32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Password Management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en-US" sz="3200" b="1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en-US" sz="32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0" y="2909311"/>
            <a:ext cx="9144000" cy="1900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Presented by: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Russell Greenwald, Vice President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Director of Technology Consulting Practice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474984" y="6395739"/>
            <a:ext cx="4343685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</a:t>
            </a:r>
            <a:r>
              <a:rPr lang="en-US" sz="12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2016 </a:t>
            </a:r>
            <a:r>
              <a:rPr lang="en-US" sz="1200" b="0" i="0" u="none" strike="noStrike" cap="none" baseline="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Insource Services, Inc. All Rights Reserved.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8528" y="6283626"/>
            <a:ext cx="2747772" cy="434753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Shape 276"/>
          <p:cNvSpPr/>
          <p:nvPr/>
        </p:nvSpPr>
        <p:spPr>
          <a:xfrm>
            <a:off x="0" y="852875"/>
            <a:ext cx="9144000" cy="742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/>
          <p:nvPr/>
        </p:nvSpPr>
        <p:spPr>
          <a:xfrm>
            <a:off x="2131453" y="2534775"/>
            <a:ext cx="4572000" cy="10618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Shape 28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2771" y="6219232"/>
            <a:ext cx="2747772" cy="434753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Shape 283"/>
          <p:cNvSpPr/>
          <p:nvPr/>
        </p:nvSpPr>
        <p:spPr>
          <a:xfrm>
            <a:off x="0" y="852875"/>
            <a:ext cx="9144000" cy="742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i="0" u="none" strike="noStrike" cap="none" baseline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</a:p>
        </p:txBody>
      </p:sp>
      <p:sp>
        <p:nvSpPr>
          <p:cNvPr id="284" name="Shape 284"/>
          <p:cNvSpPr/>
          <p:nvPr/>
        </p:nvSpPr>
        <p:spPr>
          <a:xfrm>
            <a:off x="927275" y="2072001"/>
            <a:ext cx="7289400" cy="4055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Russell Greenwald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Vice President, 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Director of Technology Consulting Practice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sng" strike="noStrike" cap="none" baseline="0" dirty="0">
                <a:solidFill>
                  <a:schemeClr val="hlink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  <a:hlinkClick r:id="rId4"/>
              </a:rPr>
              <a:t>rgreenwald@insourceservices.com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781-374-5116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sng" strike="noStrike" cap="none" baseline="0" dirty="0" smtClean="0">
                <a:solidFill>
                  <a:schemeClr val="hlink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  <a:hlinkClick r:id="rId5"/>
              </a:rPr>
              <a:t>www.insourceservices.com</a:t>
            </a: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Times New Roman"/>
                <a:sym typeface="Times New Roman"/>
              </a:rPr>
              <a:t> </a:t>
            </a:r>
            <a:endParaRPr lang="en-US" sz="2800" b="0" i="0" u="none" strike="noStrike" cap="none" baseline="0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8528" y="6283626"/>
            <a:ext cx="2747772" cy="434753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Shape 276"/>
          <p:cNvSpPr/>
          <p:nvPr/>
        </p:nvSpPr>
        <p:spPr>
          <a:xfrm>
            <a:off x="0" y="852875"/>
            <a:ext cx="9144000" cy="742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/>
          <p:nvPr/>
        </p:nvSpPr>
        <p:spPr>
          <a:xfrm>
            <a:off x="873456" y="1825091"/>
            <a:ext cx="6878472" cy="3947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</a:rPr>
              <a:t>Please join </a:t>
            </a:r>
            <a:r>
              <a:rPr lang="en-US" sz="2800" dirty="0">
                <a:latin typeface="Calibri" panose="020F0502020204030204" pitchFamily="34" charset="0"/>
              </a:rPr>
              <a:t>our mailing list to </a:t>
            </a:r>
            <a:r>
              <a:rPr lang="en-US" sz="2800" dirty="0" smtClean="0">
                <a:latin typeface="Calibri" panose="020F0502020204030204" pitchFamily="34" charset="0"/>
              </a:rPr>
              <a:t>receive  </a:t>
            </a:r>
            <a:r>
              <a:rPr lang="en-US" sz="2800" dirty="0">
                <a:latin typeface="Calibri" panose="020F0502020204030204" pitchFamily="34" charset="0"/>
              </a:rPr>
              <a:t>our newsletters and updates</a:t>
            </a:r>
            <a:r>
              <a:rPr lang="en-US" sz="2800" dirty="0" smtClean="0">
                <a:latin typeface="Calibri" panose="020F0502020204030204" pitchFamily="34" charset="0"/>
              </a:rPr>
              <a:t>!</a:t>
            </a:r>
          </a:p>
          <a:p>
            <a:pPr algn="ctr"/>
            <a:endParaRPr lang="en-US" sz="2800" dirty="0" smtClean="0">
              <a:latin typeface="Calibri" panose="020F0502020204030204" pitchFamily="34" charset="0"/>
            </a:endParaRPr>
          </a:p>
          <a:p>
            <a:pPr algn="ctr"/>
            <a:r>
              <a:rPr lang="en-US" sz="2800" b="1" dirty="0">
                <a:latin typeface="Calibri" panose="020F0502020204030204" pitchFamily="34" charset="0"/>
              </a:rPr>
              <a:t>Text </a:t>
            </a:r>
            <a:r>
              <a:rPr lang="en-US" sz="2800" b="1" u="sng" dirty="0">
                <a:latin typeface="Calibri" panose="020F0502020204030204" pitchFamily="34" charset="0"/>
              </a:rPr>
              <a:t>INSOURCESERVICES</a:t>
            </a:r>
            <a:endParaRPr lang="en-US" sz="2800" dirty="0">
              <a:latin typeface="Calibri" panose="020F0502020204030204" pitchFamily="34" charset="0"/>
            </a:endParaRPr>
          </a:p>
          <a:p>
            <a:pPr algn="ctr"/>
            <a:endParaRPr lang="en-US" sz="2800" dirty="0">
              <a:latin typeface="Calibri" panose="020F0502020204030204" pitchFamily="34" charset="0"/>
            </a:endParaRPr>
          </a:p>
          <a:p>
            <a:pPr algn="ctr"/>
            <a:r>
              <a:rPr lang="en-US" sz="2800" dirty="0" smtClean="0">
                <a:latin typeface="Calibri" panose="020F0502020204030204" pitchFamily="34" charset="0"/>
              </a:rPr>
              <a:t> </a:t>
            </a:r>
            <a:r>
              <a:rPr lang="en-US" sz="2800" b="1" dirty="0">
                <a:latin typeface="Calibri" panose="020F0502020204030204" pitchFamily="34" charset="0"/>
              </a:rPr>
              <a:t>to </a:t>
            </a:r>
            <a:r>
              <a:rPr lang="en-US" sz="2800" b="1" u="sng" dirty="0">
                <a:latin typeface="Calibri" panose="020F0502020204030204" pitchFamily="34" charset="0"/>
              </a:rPr>
              <a:t>22828</a:t>
            </a:r>
            <a:endParaRPr lang="en-US" sz="2800" dirty="0">
              <a:latin typeface="Calibri" panose="020F0502020204030204" pitchFamily="34" charset="0"/>
            </a:endParaRPr>
          </a:p>
          <a:p>
            <a:endParaRPr lang="en-US" sz="3600" dirty="0" smtClean="0">
              <a:latin typeface="Calibri" panose="020F0502020204030204" pitchFamily="34" charset="0"/>
            </a:endParaRPr>
          </a:p>
          <a:p>
            <a:r>
              <a:rPr lang="en-US" sz="3600" b="1" dirty="0">
                <a:latin typeface="Calibri" panose="020F0502020204030204" pitchFamily="34" charset="0"/>
              </a:rPr>
              <a:t> </a:t>
            </a:r>
            <a:endParaRPr 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0884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Shape 1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772" cy="434753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Shape 173"/>
          <p:cNvSpPr/>
          <p:nvPr/>
        </p:nvSpPr>
        <p:spPr>
          <a:xfrm>
            <a:off x="0" y="852875"/>
            <a:ext cx="9144000" cy="742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</a:p>
        </p:txBody>
      </p:sp>
      <p:sp>
        <p:nvSpPr>
          <p:cNvPr id="174" name="Shape 174"/>
          <p:cNvSpPr/>
          <p:nvPr/>
        </p:nvSpPr>
        <p:spPr>
          <a:xfrm>
            <a:off x="5370489" y="1851164"/>
            <a:ext cx="3405763" cy="6983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3" marR="0" lvl="0" indent="-128588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Shape 175"/>
          <p:cNvSpPr txBox="1"/>
          <p:nvPr/>
        </p:nvSpPr>
        <p:spPr>
          <a:xfrm>
            <a:off x="4244308" y="2127371"/>
            <a:ext cx="4295687" cy="29104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Give you tools and information to:</a:t>
            </a:r>
          </a:p>
          <a:p>
            <a:pPr lvl="0" rtl="0">
              <a:spcBef>
                <a:spcPts val="0"/>
              </a:spcBef>
              <a:buNone/>
            </a:pPr>
            <a:endParaRPr lang="en-US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155555"/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 what a good password looks like.</a:t>
            </a: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155555"/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Password best practices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155555"/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 what </a:t>
            </a:r>
            <a:r>
              <a:rPr lang="en-US" sz="18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LastPass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offers</a:t>
            </a: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155555"/>
              <a:buFont typeface="Arial"/>
              <a:buChar char="•"/>
            </a:pPr>
            <a:endParaRPr lang="en-US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a6b018255b32a09e2be317dffb1ab25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0" y="2102294"/>
            <a:ext cx="4093352" cy="3270233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Poll</a:t>
            </a:r>
            <a:endParaRPr lang="en-US" sz="280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1255453" y="2427833"/>
            <a:ext cx="6718913" cy="21179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rgbClr val="000000"/>
              </a:buClr>
              <a:buSzPct val="39285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Poll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</a:t>
            </a:r>
          </a:p>
          <a:p>
            <a:pPr lvl="0" algn="ctr">
              <a:buClr>
                <a:srgbClr val="000000"/>
              </a:buClr>
              <a:buSzPct val="39285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ct val="39285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ct val="39285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you keep passwords on a post-it note?</a:t>
            </a:r>
          </a:p>
          <a:p>
            <a:pPr lvl="0" algn="ctr">
              <a:buClr>
                <a:srgbClr val="000000"/>
              </a:buClr>
              <a:buSzPct val="39285"/>
            </a:pPr>
            <a:endParaRPr sz="24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Types of Weak Passwords</a:t>
            </a:r>
            <a:endParaRPr lang="en-US" sz="280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4086238" y="2398634"/>
            <a:ext cx="4121700" cy="21179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Clr>
                <a:srgbClr val="000000"/>
              </a:buClr>
              <a:buSzPct val="39285"/>
              <a:buFont typeface="Arial"/>
              <a:buNone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 on common dictionary words (including dictionary words that have been altered)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 on common names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 on user/account identifier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(under 8 characters)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 on keyboard patterns 1qa2ws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Difficult to remember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13" y="2575360"/>
            <a:ext cx="34925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6357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Types of Strong Passwords</a:t>
            </a:r>
          </a:p>
        </p:txBody>
      </p:sp>
      <p:sp>
        <p:nvSpPr>
          <p:cNvPr id="192" name="Shape 192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257956" y="2165865"/>
            <a:ext cx="4121700" cy="30899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Minimum 8 characters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contain a complete word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 at least one of: digit, letter, and punctuation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 on a verse or phrase meaningful to you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Randomly generated and stored in a vault</a:t>
            </a: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43" y="1963438"/>
            <a:ext cx="2773623" cy="2662678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Password Best Practices</a:t>
            </a:r>
          </a:p>
        </p:txBody>
      </p:sp>
      <p:sp>
        <p:nvSpPr>
          <p:cNvPr id="192" name="Shape 192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374742" y="2516247"/>
            <a:ext cx="4121700" cy="30899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 recycled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 recorded unencrypted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password for every system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Passwords change frequently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Multifactor authentication when available</a:t>
            </a: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16" y="2499926"/>
            <a:ext cx="4090648" cy="163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8214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multifactor?</a:t>
            </a:r>
            <a:endParaRPr lang="en-US" sz="2800" b="0" i="0" u="none" strike="noStrike" cap="none" baseline="0" dirty="0" smtClea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403939" y="2735236"/>
            <a:ext cx="4121700" cy="30899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more than one method of authentication is required to verify login.</a:t>
            </a:r>
          </a:p>
          <a:p>
            <a:pPr marL="457200" lvl="1" indent="-457200"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i.e. text messages,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oogle authenticator, key fob. </a:t>
            </a: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Padlock-800px-580x36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3566"/>
            <a:ext cx="4176941" cy="259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6528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LastPass</a:t>
            </a:r>
            <a:endParaRPr lang="en-US" sz="2800" b="0" i="0" u="none" strike="noStrike" cap="none" baseline="0" dirty="0" smtClea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/>
          <p:nvPr/>
        </p:nvSpPr>
        <p:spPr>
          <a:xfrm>
            <a:off x="5370489" y="1851164"/>
            <a:ext cx="3405900" cy="69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14312" marR="0" lvl="0" indent="-12858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57175" marR="0" lvl="0" indent="-207137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788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345545" y="2472449"/>
            <a:ext cx="4121700" cy="30899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Secure password manager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master password with access to vault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Securely share website credentials</a:t>
            </a:r>
          </a:p>
          <a:p>
            <a:pPr marL="457200" marR="0" lvl="0" indent="-457200" algn="l" rtl="0">
              <a:spcBef>
                <a:spcPts val="0"/>
              </a:spcBef>
              <a:buFont typeface="Arial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 encryption</a:t>
            </a:r>
          </a:p>
          <a:p>
            <a:pPr marL="285750" marR="0" lvl="0" indent="-1714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29" y="2091685"/>
            <a:ext cx="35306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0527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Shape 19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49892" y="6287876"/>
            <a:ext cx="2747699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/>
          <p:nvPr/>
        </p:nvSpPr>
        <p:spPr>
          <a:xfrm>
            <a:off x="0" y="852875"/>
            <a:ext cx="9144000" cy="742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LastPass</a:t>
            </a:r>
            <a:r>
              <a:rPr lang="en-US" sz="2800" b="0" i="0" u="none" strike="noStrike" cap="none" baseline="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Demo</a:t>
            </a:r>
            <a:endParaRPr lang="en-US" sz="2800" b="0" i="0" u="none" strike="noStrike" cap="none" baseline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151" y="2734052"/>
            <a:ext cx="3530600" cy="22987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ource Presentation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9851</TotalTime>
  <Words>246</Words>
  <Application>Microsoft Office PowerPoint</Application>
  <PresentationFormat>On-screen Show (4:3)</PresentationFormat>
  <Paragraphs>68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Arial</vt:lpstr>
      <vt:lpstr>Insource Presentation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Stone</dc:creator>
  <cp:lastModifiedBy>Tracy Poliseno</cp:lastModifiedBy>
  <cp:revision>69</cp:revision>
  <cp:lastPrinted>2015-10-16T17:31:16Z</cp:lastPrinted>
  <dcterms:modified xsi:type="dcterms:W3CDTF">2016-01-26T20:23:46Z</dcterms:modified>
</cp:coreProperties>
</file>